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83" r:id="rId15"/>
    <p:sldId id="284" r:id="rId16"/>
    <p:sldId id="288" r:id="rId17"/>
    <p:sldId id="289" r:id="rId18"/>
    <p:sldId id="285" r:id="rId19"/>
    <p:sldId id="286" r:id="rId20"/>
    <p:sldId id="287" r:id="rId21"/>
    <p:sldId id="280" r:id="rId22"/>
    <p:sldId id="282" r:id="rId23"/>
    <p:sldId id="281" r:id="rId24"/>
    <p:sldId id="269" r:id="rId25"/>
    <p:sldId id="270" r:id="rId26"/>
    <p:sldId id="271" r:id="rId27"/>
    <p:sldId id="273" r:id="rId28"/>
    <p:sldId id="275" r:id="rId29"/>
    <p:sldId id="276" r:id="rId30"/>
    <p:sldId id="277" r:id="rId31"/>
    <p:sldId id="278" r:id="rId32"/>
    <p:sldId id="279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ákladní deska" id="{06370F52-7205-45E2-A853-1140CCF693E9}">
          <p14:sldIdLst>
            <p14:sldId id="256"/>
            <p14:sldId id="257"/>
            <p14:sldId id="258"/>
            <p14:sldId id="259"/>
            <p14:sldId id="260"/>
          </p14:sldIdLst>
        </p14:section>
        <p14:section name="Formáty" id="{AD359ADF-96A8-4512-B6D5-2F8C3F717B60}">
          <p14:sldIdLst>
            <p14:sldId id="261"/>
            <p14:sldId id="262"/>
            <p14:sldId id="263"/>
            <p14:sldId id="264"/>
          </p14:sldIdLst>
        </p14:section>
        <p14:section name="Chipset" id="{ED7BF532-F657-4C16-A78C-EBB26F8CDB69}">
          <p14:sldIdLst>
            <p14:sldId id="265"/>
            <p14:sldId id="267"/>
            <p14:sldId id="268"/>
            <p14:sldId id="266"/>
          </p14:sldIdLst>
        </p14:section>
        <p14:section name="Popis rozhraní a sběrnic" id="{07430FBB-3F6D-44B8-941E-7D91210EC1C1}">
          <p14:sldIdLst>
            <p14:sldId id="283"/>
            <p14:sldId id="284"/>
            <p14:sldId id="288"/>
            <p14:sldId id="289"/>
            <p14:sldId id="285"/>
            <p14:sldId id="286"/>
            <p14:sldId id="287"/>
          </p14:sldIdLst>
        </p14:section>
        <p14:section name="BIOS a UEFI" id="{AE1401AB-A500-4224-91B3-C1004C0E1D01}">
          <p14:sldIdLst>
            <p14:sldId id="280"/>
            <p14:sldId id="282"/>
            <p14:sldId id="281"/>
          </p14:sldIdLst>
        </p14:section>
        <p14:section name="Chlazení" id="{1C48E4CA-D55A-41D3-92B2-93670FC3FC7D}">
          <p14:sldIdLst>
            <p14:sldId id="269"/>
            <p14:sldId id="270"/>
            <p14:sldId id="271"/>
            <p14:sldId id="273"/>
            <p14:sldId id="275"/>
          </p14:sldIdLst>
        </p14:section>
        <p14:section name="Integrované komponenty základní desky" id="{B596CA4F-DB0F-4B86-8EAE-FFE1D9C4CB93}">
          <p14:sldIdLst>
            <p14:sldId id="276"/>
          </p14:sldIdLst>
        </p14:section>
        <p14:section name="Skříň počítače" id="{42EE00D5-04B8-44E2-AC66-17005F19ED9C}">
          <p14:sldIdLst>
            <p14:sldId id="277"/>
            <p14:sldId id="278"/>
          </p14:sldIdLst>
        </p14:section>
        <p14:section name="Konec" id="{3E14FAB4-79C5-477B-B588-B81C19613F4C}">
          <p14:sldIdLst>
            <p14:sldId id="279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5" autoAdjust="0"/>
    <p:restoredTop sz="85697" autoAdjust="0"/>
  </p:normalViewPr>
  <p:slideViewPr>
    <p:cSldViewPr snapToGrid="0">
      <p:cViewPr varScale="1">
        <p:scale>
          <a:sx n="97" d="100"/>
          <a:sy n="97" d="100"/>
        </p:scale>
        <p:origin x="12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7B122-783E-43FB-85A2-80F18CE9F3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Jakub Urban 4.A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C98CD-2307-40FE-A9E6-244DC0611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46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91A5B-F317-443E-A605-4D74374703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Jakub Urban 4.A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2E972-3494-4045-9EA8-2D718E854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477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588658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Vstupně výstupní řadič</a:t>
            </a:r>
          </a:p>
          <a:p>
            <a:r>
              <a:rPr lang="cs-CZ" dirty="0"/>
              <a:t>Zajišťuje</a:t>
            </a:r>
            <a:r>
              <a:rPr lang="cs-CZ" baseline="0" dirty="0"/>
              <a:t> funkci BIOSu</a:t>
            </a:r>
          </a:p>
          <a:p>
            <a:r>
              <a:rPr lang="cs-CZ" baseline="0" dirty="0"/>
              <a:t>Pomalejší funkce – IDE, SATA atd...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88932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Vstupně</a:t>
            </a:r>
            <a:r>
              <a:rPr lang="cs-CZ" baseline="0" dirty="0"/>
              <a:t> / Výstupní zařízení rozhraní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4045930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Řadič</a:t>
            </a:r>
            <a:r>
              <a:rPr lang="cs-CZ" baseline="0" dirty="0"/>
              <a:t> sběrnice – řídí přenosy dat po sběrnici, 1 řadiš = master, zbytek slave, více řadičů – multimaster</a:t>
            </a:r>
          </a:p>
          <a:p>
            <a:r>
              <a:rPr lang="cs-CZ" baseline="0" dirty="0"/>
              <a:t>Artbitr sběrnice – určuje aktivní řadič, určuje podle 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22316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Podle směru – Simple</a:t>
            </a:r>
            <a:r>
              <a:rPr lang="cs-CZ" baseline="0" dirty="0"/>
              <a:t> plex, Halfplex, Duplex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608519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ISA – 8 bitová, později 16 bitová, 8Mz</a:t>
            </a:r>
            <a:r>
              <a:rPr lang="cs-CZ" baseline="0" dirty="0"/>
              <a:t> rychlost, adresová 16b, synchronní</a:t>
            </a:r>
            <a:endParaRPr lang="cs-CZ" dirty="0"/>
          </a:p>
          <a:p>
            <a:r>
              <a:rPr lang="cs-CZ" dirty="0"/>
              <a:t>MCA – adresová i datová až 32b, rychlost 10MHz, asynchronní</a:t>
            </a:r>
          </a:p>
          <a:p>
            <a:r>
              <a:rPr lang="cs-CZ" dirty="0"/>
              <a:t>EISA – adresová i datová 32b,</a:t>
            </a:r>
            <a:r>
              <a:rPr lang="cs-CZ" baseline="0" dirty="0"/>
              <a:t> rychlost až 33MHz, synchronní</a:t>
            </a:r>
          </a:p>
          <a:p>
            <a:r>
              <a:rPr lang="cs-CZ" baseline="0" dirty="0"/>
              <a:t>AGP – Pouze na graficku kartu, 32bitový kanál, 66MHz, více verzí: od 266MB/s až do 8GB/s, každou verzí zlepšení taktů = zvýšení výkonů</a:t>
            </a:r>
          </a:p>
          <a:p>
            <a:r>
              <a:rPr lang="cs-CZ" baseline="0" dirty="0"/>
              <a:t>PCI – Paralelní přenos, adresová 32b, datová 32 nebo 64</a:t>
            </a:r>
            <a:endParaRPr lang="cs-CZ" dirty="0"/>
          </a:p>
          <a:p>
            <a:r>
              <a:rPr lang="cs-CZ" dirty="0"/>
              <a:t>PCI-Express – nejpoužívanější,</a:t>
            </a:r>
            <a:r>
              <a:rPr lang="cs-CZ" baseline="0" dirty="0"/>
              <a:t> s</a:t>
            </a:r>
            <a:r>
              <a:rPr lang="cs-CZ" dirty="0"/>
              <a:t>běrnice používá sériový přenos,</a:t>
            </a:r>
            <a:r>
              <a:rPr lang="cs-CZ" baseline="0" dirty="0"/>
              <a:t> narozdíl od předchůdců -&gt; zvyšování frekvence na sériové lince</a:t>
            </a:r>
          </a:p>
          <a:p>
            <a:r>
              <a:rPr lang="cs-CZ" baseline="0" dirty="0"/>
              <a:t>až 16 GB/s</a:t>
            </a:r>
          </a:p>
          <a:p>
            <a:r>
              <a:rPr lang="cs-CZ" baseline="0" dirty="0"/>
              <a:t>Více formátů, poslední verze je 4.0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25435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Vstupně výstupní rozhraní</a:t>
            </a:r>
          </a:p>
          <a:p>
            <a:r>
              <a:rPr lang="cs-CZ" dirty="0"/>
              <a:t>Port –</a:t>
            </a:r>
            <a:r>
              <a:rPr lang="cs-CZ" baseline="0" dirty="0"/>
              <a:t> je většinou z integrovaných obvodů, slouží k připojení dalších zařízení</a:t>
            </a:r>
          </a:p>
          <a:p>
            <a:r>
              <a:rPr lang="cs-CZ" baseline="0" dirty="0"/>
              <a:t>Sériové a paralelní</a:t>
            </a:r>
          </a:p>
          <a:p>
            <a:r>
              <a:rPr lang="cs-CZ" baseline="0" dirty="0"/>
              <a:t>Sériový – u něj se přenáší bit po bitu po jednom drátě</a:t>
            </a:r>
          </a:p>
          <a:p>
            <a:r>
              <a:rPr lang="cs-CZ" baseline="0" dirty="0"/>
              <a:t>Paralelní – se přenášejí po bytech, přes osm vodičů současně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82646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Sériový port, data jsou posílána bit po bitu(115kb kb/s) -&gt; pomalá rychlost přenosu, ale spolehlivější</a:t>
            </a:r>
          </a:p>
          <a:p>
            <a:r>
              <a:rPr lang="cs-CZ" dirty="0"/>
              <a:t>Paralelní port – paralelní přenos, přenos dat současně 8 bitů, jsou rychlejší, ale nespolehlivější,</a:t>
            </a:r>
            <a:r>
              <a:rPr lang="cs-CZ" baseline="0" dirty="0"/>
              <a:t> přenáší se na krátkém kabelu</a:t>
            </a:r>
          </a:p>
          <a:p>
            <a:r>
              <a:rPr lang="cs-CZ" baseline="0" dirty="0"/>
              <a:t>PS/2 – nahradil konektor DIN</a:t>
            </a:r>
            <a:r>
              <a:rPr lang="en-US" baseline="0" dirty="0"/>
              <a:t> </a:t>
            </a:r>
            <a:r>
              <a:rPr lang="cs-CZ" baseline="0" dirty="0"/>
              <a:t>a polohovací zařízení</a:t>
            </a:r>
          </a:p>
          <a:p>
            <a:r>
              <a:rPr lang="cs-CZ" baseline="0" dirty="0"/>
              <a:t>Všechny tyto porty jsou nahrazeny USB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644770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FireWire 400 má rychlost až 400Mbit/s, FireWire</a:t>
            </a:r>
            <a:r>
              <a:rPr lang="cs-CZ" baseline="0" dirty="0"/>
              <a:t> 800 až 800Mbit/s</a:t>
            </a:r>
          </a:p>
          <a:p>
            <a:r>
              <a:rPr lang="cs-CZ" baseline="0" dirty="0"/>
              <a:t>FireWire má Plug &amp; play – rozpoznávání a konfigurace HW</a:t>
            </a:r>
          </a:p>
          <a:p>
            <a:r>
              <a:rPr lang="cs-CZ" baseline="0" dirty="0"/>
              <a:t>6ti pinový a 4 pinový</a:t>
            </a:r>
          </a:p>
          <a:p>
            <a:r>
              <a:rPr lang="cs-CZ" baseline="0" dirty="0"/>
              <a:t>Universal Serial Bus</a:t>
            </a:r>
          </a:p>
          <a:p>
            <a:r>
              <a:rPr lang="cs-CZ" baseline="0" dirty="0"/>
              <a:t>Gen 2 – 10GBit/s</a:t>
            </a:r>
          </a:p>
          <a:p>
            <a:r>
              <a:rPr lang="cs-CZ" baseline="0" dirty="0"/>
              <a:t>Plug &amp; Play</a:t>
            </a:r>
          </a:p>
          <a:p>
            <a:r>
              <a:rPr lang="cs-CZ" baseline="0" dirty="0"/>
              <a:t>HotSwap – odpojení nebo připojení za chodu</a:t>
            </a:r>
          </a:p>
          <a:p>
            <a:r>
              <a:rPr lang="cs-CZ" baseline="0" dirty="0"/>
              <a:t>Poskytuje napájení 5V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40484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SW</a:t>
            </a:r>
            <a:r>
              <a:rPr lang="cs-CZ" baseline="0" dirty="0"/>
              <a:t> – sada programů – SETUP, POST(kontrola základního hardwaru)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44928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SETUPU</a:t>
            </a:r>
            <a:r>
              <a:rPr lang="cs-CZ" baseline="0" dirty="0"/>
              <a:t> můžete měnit nastavení. Například, taktu procesoru, operačních pamětí, detekce harddisků, bootování atd..</a:t>
            </a:r>
          </a:p>
          <a:p>
            <a:r>
              <a:rPr lang="cs-CZ" baseline="0" dirty="0"/>
              <a:t>POST testuje při startu konfiguraci systému, chyby zobrazuje blikání diodu, BEEP kódem – zvukový prostředek popřadně na displeji</a:t>
            </a:r>
          </a:p>
          <a:p>
            <a:r>
              <a:rPr lang="cs-CZ" baseline="0" dirty="0"/>
              <a:t>První vrstva je vypálena do ROM paměti(dnes flash paměť)</a:t>
            </a:r>
          </a:p>
          <a:p>
            <a:r>
              <a:rPr lang="cs-CZ" baseline="0" dirty="0"/>
              <a:t>Druhou vrstvu tvoří CMOS čip, ukládají se do ní nastavení SETUPu</a:t>
            </a:r>
          </a:p>
          <a:p>
            <a:r>
              <a:rPr lang="cs-CZ" baseline="0" dirty="0"/>
              <a:t>Třetí vrstva tvoří ovladače jádra Operačního systému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40615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Deska plošných spojů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4281511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Secure boot dokáže zjistit,</a:t>
            </a:r>
            <a:r>
              <a:rPr lang="cs-CZ" baseline="0" dirty="0"/>
              <a:t> jestli jsou použity certifikované softwarové komponenty, musí mít správný digitální podpis</a:t>
            </a:r>
          </a:p>
          <a:p>
            <a:r>
              <a:rPr lang="cs-CZ" baseline="0" dirty="0"/>
              <a:t>Secure boot občas má problem</a:t>
            </a:r>
            <a:r>
              <a:rPr lang="en-US" baseline="0" dirty="0"/>
              <a:t> </a:t>
            </a:r>
            <a:r>
              <a:rPr lang="cs-CZ" baseline="0" dirty="0"/>
              <a:t>s Linuxem</a:t>
            </a:r>
            <a:endParaRPr lang="cs-CZ" dirty="0"/>
          </a:p>
          <a:p>
            <a:r>
              <a:rPr lang="cs-CZ" dirty="0"/>
              <a:t>GTP – podpora pro členění</a:t>
            </a:r>
            <a:r>
              <a:rPr lang="cs-CZ" baseline="0" dirty="0"/>
              <a:t> pevných disků na oddíly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855452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Chlaení je velmi důležité a není ho dobré</a:t>
            </a:r>
            <a:r>
              <a:rPr lang="cs-CZ" baseline="0" dirty="0"/>
              <a:t> podcěňovat. Používá se k odvádění tepla od součástek počítače, aby se zamezilo poruchám nebo přehřátí počítače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55947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Nejlevnější řešení většinou</a:t>
            </a:r>
          </a:p>
          <a:p>
            <a:r>
              <a:rPr lang="cs-CZ" dirty="0"/>
              <a:t>Kovová</a:t>
            </a:r>
            <a:r>
              <a:rPr lang="cs-CZ" baseline="0" dirty="0"/>
              <a:t> nepohyblivá část s žebry </a:t>
            </a:r>
          </a:p>
          <a:p>
            <a:r>
              <a:rPr lang="cs-CZ" baseline="0" dirty="0"/>
              <a:t>Používají se teplu vodivé materiály, k odvodu co nejvíce tepla, nejčastěji měď a hliník</a:t>
            </a:r>
          </a:p>
          <a:p>
            <a:r>
              <a:rPr lang="cs-CZ" baseline="0" dirty="0"/>
              <a:t>Heatpipe je měděný válec s kapalinou uvnitř. Funguje odpaření a kondenzace.</a:t>
            </a:r>
          </a:p>
          <a:p>
            <a:r>
              <a:rPr lang="cs-CZ" baseline="0" dirty="0"/>
              <a:t>V trubici je látka, která se na zahřání určité teploty začne odpařovat a na chlazeném konci kondenzují.</a:t>
            </a:r>
          </a:p>
          <a:p>
            <a:r>
              <a:rPr lang="cs-CZ" baseline="0" dirty="0"/>
              <a:t>Heatpipes se používají hlavně na chlazení Grafických karet a procesorů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51357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Pomocí aktivních</a:t>
            </a:r>
            <a:r>
              <a:rPr lang="cs-CZ" baseline="0" dirty="0"/>
              <a:t> chladičů se dosahuje lepšího proudění ve skříni počítače</a:t>
            </a:r>
          </a:p>
          <a:p>
            <a:r>
              <a:rPr lang="cs-CZ" baseline="0" dirty="0"/>
              <a:t>Nevýhoda: hlučnost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739119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Vodní chlazení se používá hlavně</a:t>
            </a:r>
            <a:r>
              <a:rPr lang="cs-CZ" baseline="0" dirty="0"/>
              <a:t> pro náročnější počítače, například herní</a:t>
            </a:r>
          </a:p>
          <a:p>
            <a:r>
              <a:rPr lang="cs-CZ" baseline="0" dirty="0"/>
              <a:t>Podobně výkonné jako Kombinované chlazení</a:t>
            </a:r>
          </a:p>
          <a:p>
            <a:r>
              <a:rPr lang="cs-CZ" baseline="0" dirty="0"/>
              <a:t>Chladící kapalina je destilované voda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871458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Jedná se o pasivní chladič</a:t>
            </a:r>
            <a:r>
              <a:rPr lang="cs-CZ" baseline="0" dirty="0"/>
              <a:t> a na něm je nasazený aktivní chladič.</a:t>
            </a:r>
          </a:p>
          <a:p>
            <a:r>
              <a:rPr lang="cs-CZ" baseline="0" dirty="0"/>
              <a:t>Aktivní chladič vytváčí proud vzduchu, který prochází pasivním chladičem.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68084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Většinou</a:t>
            </a:r>
            <a:r>
              <a:rPr lang="en-US" baseline="0" dirty="0"/>
              <a:t> </a:t>
            </a:r>
            <a:r>
              <a:rPr lang="en-US" baseline="0" dirty="0" err="1"/>
              <a:t>nejsou</a:t>
            </a:r>
            <a:r>
              <a:rPr lang="en-US" baseline="0" dirty="0"/>
              <a:t> </a:t>
            </a:r>
            <a:r>
              <a:rPr lang="en-US" baseline="0" dirty="0" err="1"/>
              <a:t>tak</a:t>
            </a:r>
            <a:r>
              <a:rPr lang="en-US" baseline="0" dirty="0"/>
              <a:t> </a:t>
            </a:r>
            <a:r>
              <a:rPr lang="en-US" baseline="0" dirty="0" err="1"/>
              <a:t>kvalitní</a:t>
            </a:r>
            <a:r>
              <a:rPr lang="en-US" baseline="0" dirty="0"/>
              <a:t> </a:t>
            </a:r>
            <a:r>
              <a:rPr lang="en-US" baseline="0" dirty="0" err="1"/>
              <a:t>jako</a:t>
            </a:r>
            <a:r>
              <a:rPr lang="en-US" baseline="0" dirty="0"/>
              <a:t> </a:t>
            </a:r>
            <a:r>
              <a:rPr lang="en-US" baseline="0" dirty="0" err="1"/>
              <a:t>dedikované</a:t>
            </a:r>
            <a:r>
              <a:rPr lang="en-US" baseline="0" dirty="0"/>
              <a:t> </a:t>
            </a:r>
            <a:r>
              <a:rPr lang="en-US" baseline="0" dirty="0" err="1"/>
              <a:t>komponenty</a:t>
            </a:r>
            <a:endParaRPr lang="en-US" baseline="0" dirty="0"/>
          </a:p>
          <a:p>
            <a:r>
              <a:rPr lang="en-US" baseline="0" dirty="0" err="1"/>
              <a:t>Grafické</a:t>
            </a:r>
            <a:r>
              <a:rPr lang="en-US" baseline="0" dirty="0"/>
              <a:t> </a:t>
            </a:r>
            <a:r>
              <a:rPr lang="en-US" baseline="0" dirty="0" err="1"/>
              <a:t>jsou</a:t>
            </a:r>
            <a:r>
              <a:rPr lang="en-US" baseline="0" dirty="0"/>
              <a:t> </a:t>
            </a:r>
            <a:r>
              <a:rPr lang="en-US" baseline="0" dirty="0" err="1"/>
              <a:t>spíše</a:t>
            </a:r>
            <a:r>
              <a:rPr lang="en-US" baseline="0" dirty="0"/>
              <a:t> </a:t>
            </a:r>
            <a:r>
              <a:rPr lang="en-US" baseline="0" dirty="0" err="1"/>
              <a:t>integrované</a:t>
            </a:r>
            <a:r>
              <a:rPr lang="en-US" baseline="0" dirty="0"/>
              <a:t> v </a:t>
            </a:r>
            <a:r>
              <a:rPr lang="en-US" baseline="0" dirty="0" err="1"/>
              <a:t>proceosu</a:t>
            </a:r>
            <a:endParaRPr lang="en-US" baseline="0" dirty="0"/>
          </a:p>
          <a:p>
            <a:r>
              <a:rPr lang="en-US" baseline="0" dirty="0" err="1"/>
              <a:t>Dále</a:t>
            </a:r>
            <a:r>
              <a:rPr lang="en-US" baseline="0" dirty="0"/>
              <a:t> </a:t>
            </a:r>
            <a:r>
              <a:rPr lang="en-US" baseline="0" dirty="0" err="1"/>
              <a:t>pak</a:t>
            </a:r>
            <a:r>
              <a:rPr lang="en-US" baseline="0" dirty="0"/>
              <a:t> </a:t>
            </a:r>
            <a:r>
              <a:rPr lang="en-US" baseline="0" dirty="0" err="1"/>
              <a:t>řadiče</a:t>
            </a:r>
            <a:r>
              <a:rPr lang="en-US" baseline="0" dirty="0"/>
              <a:t> </a:t>
            </a:r>
            <a:r>
              <a:rPr lang="en-US" baseline="0" dirty="0" err="1"/>
              <a:t>disků</a:t>
            </a:r>
            <a:r>
              <a:rPr lang="en-US" baseline="0" dirty="0"/>
              <a:t>(ATA, SATA, RAID</a:t>
            </a:r>
          </a:p>
          <a:p>
            <a:r>
              <a:rPr lang="en-US" baseline="0" dirty="0" err="1"/>
              <a:t>Řadiče</a:t>
            </a:r>
            <a:r>
              <a:rPr lang="en-US" baseline="0" dirty="0"/>
              <a:t> </a:t>
            </a:r>
            <a:r>
              <a:rPr lang="en-US" baseline="0" dirty="0" err="1"/>
              <a:t>univerzálních</a:t>
            </a:r>
            <a:r>
              <a:rPr lang="en-US" baseline="0" dirty="0"/>
              <a:t> </a:t>
            </a:r>
            <a:r>
              <a:rPr lang="en-US" baseline="0" dirty="0" err="1"/>
              <a:t>rozhraní</a:t>
            </a:r>
            <a:r>
              <a:rPr lang="en-US" baseline="0" dirty="0"/>
              <a:t> (PS2, USB, FireWire)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538452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Má standarizované rozměry</a:t>
            </a:r>
          </a:p>
          <a:p>
            <a:r>
              <a:rPr lang="cs-CZ" dirty="0"/>
              <a:t>Celokovová</a:t>
            </a:r>
            <a:r>
              <a:rPr lang="cs-CZ" baseline="0" dirty="0"/>
              <a:t> většinou</a:t>
            </a:r>
          </a:p>
          <a:p>
            <a:r>
              <a:rPr lang="cs-CZ" baseline="0" dirty="0"/>
              <a:t>Slouží k mechanickému upevnění vnitřním dílů a části počítače.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10557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Vlevo</a:t>
            </a:r>
            <a:r>
              <a:rPr lang="cs-CZ" baseline="0" dirty="0"/>
              <a:t> je BigTower, nahoře MINIITX, dole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42216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960981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Periférie, které můžeme</a:t>
            </a:r>
            <a:r>
              <a:rPr lang="cs-CZ" baseline="0" dirty="0"/>
              <a:t> zapojit do Základní desky</a:t>
            </a:r>
          </a:p>
          <a:p>
            <a:r>
              <a:rPr lang="cs-CZ" baseline="0" dirty="0"/>
              <a:t>Periférie značí přídavná zařízení, což je GPU, zvukovka, atd...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39169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to formát základní desky počítačů IBM AT</a:t>
            </a:r>
          </a:p>
          <a:p>
            <a:r>
              <a:rPr lang="cs-CZ" dirty="0"/>
              <a:t>Je už zastaralá,</a:t>
            </a:r>
            <a:r>
              <a:rPr lang="cs-CZ" baseline="0" dirty="0"/>
              <a:t> dnes se nepoužívá, v roce 1997 ho nahradil vylepšený formát ATX</a:t>
            </a:r>
          </a:p>
          <a:p>
            <a:r>
              <a:rPr lang="cs-CZ" baseline="0" dirty="0"/>
              <a:t>Má dvě úrovně: Sériová, paralelní</a:t>
            </a:r>
          </a:p>
          <a:p>
            <a:r>
              <a:rPr lang="cs-CZ" baseline="0" dirty="0"/>
              <a:t>4 žilový napájecí kabel</a:t>
            </a:r>
          </a:p>
          <a:p>
            <a:r>
              <a:rPr lang="cs-CZ" baseline="0" dirty="0"/>
              <a:t>Nedal se vypínat přes SW, ale  tlačítkem přímo a zdroji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31804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Vyrobeno firmou Intel roku 1995</a:t>
            </a:r>
          </a:p>
          <a:p>
            <a:r>
              <a:rPr lang="cs-CZ" dirty="0"/>
              <a:t>Nahradila svého předchůdce AT</a:t>
            </a:r>
          </a:p>
          <a:p>
            <a:r>
              <a:rPr lang="cs-CZ" dirty="0"/>
              <a:t>Liší se od AT jiným umístěním portů, nové porty a napájením</a:t>
            </a:r>
          </a:p>
          <a:p>
            <a:r>
              <a:rPr lang="cs-CZ" dirty="0"/>
              <a:t>Jiné formáty ATX</a:t>
            </a:r>
            <a:r>
              <a:rPr lang="cs-CZ" baseline="0" dirty="0"/>
              <a:t> se liší hlavně velikostí desky</a:t>
            </a:r>
          </a:p>
          <a:p>
            <a:r>
              <a:rPr lang="cs-CZ" baseline="0" dirty="0"/>
              <a:t>Většinou 20 a více žilový napájecí konektor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205971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Základní deska od Intelu vyrobena na přelomu 2004 a 2005, měl to být nástupce ATX desek.</a:t>
            </a:r>
          </a:p>
          <a:p>
            <a:r>
              <a:rPr lang="cs-CZ" dirty="0"/>
              <a:t>Měl zmírnit problémy, vzniklých nových technologií.</a:t>
            </a:r>
          </a:p>
          <a:p>
            <a:r>
              <a:rPr lang="cs-CZ" dirty="0"/>
              <a:t>V roce 2006 se přestala vyrábět.</a:t>
            </a:r>
          </a:p>
          <a:p>
            <a:r>
              <a:rPr lang="cs-CZ" dirty="0"/>
              <a:t>Na</a:t>
            </a:r>
            <a:r>
              <a:rPr lang="cs-CZ" baseline="0" dirty="0"/>
              <a:t> deskách BTX vpaco můžete vidět zlepšení AirFlow, které měli zamezit vyšším teplotám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43075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Srdce základní desky, jeden nebo více integrovaných obvodů</a:t>
            </a:r>
            <a:r>
              <a:rPr lang="cs-CZ" baseline="0" dirty="0"/>
              <a:t> na základní desce</a:t>
            </a:r>
          </a:p>
          <a:p>
            <a:r>
              <a:rPr lang="cs-CZ" baseline="0" dirty="0"/>
              <a:t>Hlavně zajišťuje komunikace mezi Procesorem a ostatními periferiemi</a:t>
            </a:r>
            <a:endParaRPr lang="cs-CZ" dirty="0"/>
          </a:p>
          <a:p>
            <a:r>
              <a:rPr lang="cs-CZ" dirty="0"/>
              <a:t>Procesy na základní desce, zajišťují kominkaci mezi částmi MB.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329659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Zajišťuje komunikaci mezi CPU, RAM a PCI Express(AGP) a spojení</a:t>
            </a:r>
            <a:r>
              <a:rPr lang="cs-CZ" baseline="0" dirty="0"/>
              <a:t> s jižním můstkem(Southbridge)</a:t>
            </a:r>
          </a:p>
          <a:p>
            <a:r>
              <a:rPr lang="cs-CZ" baseline="0" dirty="0"/>
              <a:t>Zajišťuje také rychlé přesuny dat mezi klíčovými periferiemi</a:t>
            </a:r>
          </a:p>
          <a:p>
            <a:r>
              <a:rPr lang="cs-CZ" baseline="0" dirty="0"/>
              <a:t>FSB je oboustranná datová sběrnice, která přenáší informace mezi CPU a Northbridgem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2E972-3494-4045-9EA8-2D718E854DEC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</a:p>
        </p:txBody>
      </p:sp>
    </p:spTree>
    <p:extLst>
      <p:ext uri="{BB962C8B-B14F-4D97-AF65-F5344CB8AC3E}">
        <p14:creationId xmlns:p14="http://schemas.microsoft.com/office/powerpoint/2010/main" val="166224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47A0EDD-237F-407F-91A6-372E1B5D0CC6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9315-2262-460A-BC79-762394D70848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9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28203-8D5B-45A2-985E-DAF76F3A771B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4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8831-5363-4B40-996C-CCCFE282BA6E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2059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84B85-B717-464C-AC52-4F4DB0965B91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86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F059-E8C9-4F92-ADF1-6A811AA20AE4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66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999B9-F142-4A9E-8F9C-4367FE1D79ED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26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93E48-55A2-4584-9E29-599EE231E092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83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A1DF-2AD7-4700-B0D9-C2CE4D5B7834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1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13040" y="5943600"/>
            <a:ext cx="1334371" cy="365125"/>
          </a:xfrm>
        </p:spPr>
        <p:txBody>
          <a:bodyPr/>
          <a:lstStyle/>
          <a:p>
            <a:r>
              <a:rPr lang="cs-CZ" dirty="0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412" y="5943599"/>
            <a:ext cx="771089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4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B300-7C93-47BD-BF8A-2247D26EBBFE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8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6A19-0D2C-4C92-BB9B-E0D16AADE003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2143-35B4-4849-ABCF-0D24377D6F46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C20-4C17-4089-86BE-F7E8DF15A89F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2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AB91-D5FB-42C8-896C-66946C6BFB3F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A1C1-58C2-4DE8-8F98-E3E722182758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8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6B85-9295-42A6-8596-FE291A8AB692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9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E7ED-2E56-4A0C-9352-61CD7986C41E}" type="datetime1">
              <a:rPr lang="en-US" smtClean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Jakub Urban 4.A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11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an.cz/serialy/JavaServer-Page-a-Serverlety/Jak-funguje-zakladni-deska" TargetMode="External"/><Relationship Id="rId7" Type="http://schemas.openxmlformats.org/officeDocument/2006/relationships/hyperlink" Target="http://www.outech-havirov.cz/skola/files/knihovna_eltech/epo/sbernice.pdf" TargetMode="External"/><Relationship Id="rId2" Type="http://schemas.openxmlformats.org/officeDocument/2006/relationships/hyperlink" Target="http://www.outech-havirov.cz/skola/files/knihovna_eltech/epo/chips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z/imghp?hl=cs" TargetMode="External"/><Relationship Id="rId5" Type="http://schemas.openxmlformats.org/officeDocument/2006/relationships/hyperlink" Target="https://cs.wikipedia.org/wiki/Hlavn%C3%AD_strana" TargetMode="External"/><Relationship Id="rId4" Type="http://schemas.openxmlformats.org/officeDocument/2006/relationships/hyperlink" Target="http://www.outech-havirov.cz/skola/files/knihovna_eltech/epo/mainboard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575" y="1122363"/>
            <a:ext cx="8791575" cy="2387600"/>
          </a:xfrm>
        </p:spPr>
        <p:txBody>
          <a:bodyPr>
            <a:normAutofit/>
          </a:bodyPr>
          <a:lstStyle/>
          <a:p>
            <a:r>
              <a:rPr lang="cs-CZ" sz="6000" dirty="0"/>
              <a:t>Základní deska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1575" y="3602037"/>
            <a:ext cx="8791575" cy="2024321"/>
          </a:xfrm>
        </p:spPr>
        <p:txBody>
          <a:bodyPr>
            <a:noAutofit/>
          </a:bodyPr>
          <a:lstStyle/>
          <a:p>
            <a:r>
              <a:rPr lang="cs-CZ" sz="3200" dirty="0"/>
              <a:t>4. Maturitní o</a:t>
            </a:r>
            <a:r>
              <a:rPr lang="en-US" sz="3200" dirty="0" err="1"/>
              <a:t>táz</a:t>
            </a:r>
            <a:r>
              <a:rPr lang="cs-CZ" sz="3200" dirty="0"/>
              <a:t>ka</a:t>
            </a:r>
          </a:p>
          <a:p>
            <a:r>
              <a:rPr lang="cs-CZ" sz="3200" dirty="0"/>
              <a:t>Jakub Urban</a:t>
            </a:r>
          </a:p>
          <a:p>
            <a:r>
              <a:rPr lang="cs-CZ" sz="3200" dirty="0"/>
              <a:t>4.A</a:t>
            </a:r>
          </a:p>
        </p:txBody>
      </p:sp>
    </p:spTree>
    <p:extLst>
      <p:ext uri="{BB962C8B-B14F-4D97-AF65-F5344CB8AC3E}">
        <p14:creationId xmlns:p14="http://schemas.microsoft.com/office/powerpoint/2010/main" val="239271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Chipset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Sada integrovaných obvodů</a:t>
            </a:r>
          </a:p>
          <a:p>
            <a:r>
              <a:rPr lang="cs-CZ" dirty="0"/>
              <a:t>Zajišťuje komunikace mezi částmi MB</a:t>
            </a:r>
          </a:p>
          <a:p>
            <a:r>
              <a:rPr lang="cs-CZ" dirty="0"/>
              <a:t>Dělení: North bridge, South Bridge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357803"/>
            <a:ext cx="5405231" cy="40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Chipset - Northbridge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Severní můstek</a:t>
            </a:r>
          </a:p>
          <a:p>
            <a:r>
              <a:rPr lang="cs-CZ" dirty="0"/>
              <a:t>Systémový řadič</a:t>
            </a:r>
          </a:p>
          <a:p>
            <a:r>
              <a:rPr lang="cs-CZ" dirty="0"/>
              <a:t>CPU, RAM, PCI Express, Southbridge</a:t>
            </a:r>
          </a:p>
          <a:p>
            <a:r>
              <a:rPr lang="cs-CZ" dirty="0"/>
              <a:t>Rychlé přesuny dat</a:t>
            </a:r>
          </a:p>
          <a:p>
            <a:r>
              <a:rPr lang="cs-CZ" dirty="0"/>
              <a:t>Připojen k CPU přes FSB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8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Chipset - Southbridge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Jižní</a:t>
            </a:r>
            <a:r>
              <a:rPr lang="cs-CZ" dirty="0"/>
              <a:t> můstek</a:t>
            </a:r>
          </a:p>
          <a:p>
            <a:r>
              <a:rPr lang="cs-CZ" dirty="0"/>
              <a:t>I/O řadič</a:t>
            </a:r>
          </a:p>
          <a:p>
            <a:r>
              <a:rPr lang="cs-CZ" dirty="0"/>
              <a:t>Realizuje pomalejší funkce</a:t>
            </a:r>
          </a:p>
          <a:p>
            <a:r>
              <a:rPr lang="cs-CZ" dirty="0"/>
              <a:t>Není připojen k CPU</a:t>
            </a:r>
          </a:p>
          <a:p>
            <a:r>
              <a:rPr lang="cs-CZ" dirty="0"/>
              <a:t>BIOS</a:t>
            </a:r>
          </a:p>
          <a:p>
            <a:r>
              <a:rPr lang="cs-CZ" dirty="0"/>
              <a:t>Funkce: IDE, SATA, USB, BIOS, PCI Express...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2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Chipset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71" y="1357803"/>
            <a:ext cx="3980481" cy="4687017"/>
          </a:xfrm>
        </p:spPr>
      </p:pic>
    </p:spTree>
    <p:extLst>
      <p:ext uri="{BB962C8B-B14F-4D97-AF65-F5344CB8AC3E}">
        <p14:creationId xmlns:p14="http://schemas.microsoft.com/office/powerpoint/2010/main" val="132043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rozhraní a sběrnic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Skupina signálových vodičů</a:t>
            </a:r>
          </a:p>
          <a:p>
            <a:r>
              <a:rPr lang="cs-CZ" dirty="0"/>
              <a:t>Přenos dat, adres, řídících a stavových signálů</a:t>
            </a:r>
          </a:p>
          <a:p>
            <a:r>
              <a:rPr lang="cs-CZ" dirty="0"/>
              <a:t>Každý typ sběrnice má jiné parametry</a:t>
            </a:r>
          </a:p>
          <a:p>
            <a:r>
              <a:rPr lang="cs-CZ" dirty="0"/>
              <a:t>I/O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91" y="1754050"/>
            <a:ext cx="4075596" cy="244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87" y="4194313"/>
            <a:ext cx="76200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Výpočet: Datový Tok = Šířka * Frekvence</a:t>
            </a:r>
          </a:p>
          <a:p>
            <a:r>
              <a:rPr lang="cs-CZ" dirty="0"/>
              <a:t>Datový tok – max. Počet bitů přenesených za 1s (b/s)</a:t>
            </a:r>
          </a:p>
          <a:p>
            <a:r>
              <a:rPr lang="cs-CZ" dirty="0"/>
              <a:t>Šířka – určuje počet paralelních vodičů (1, 8, 16, 32, 64)</a:t>
            </a:r>
          </a:p>
          <a:p>
            <a:r>
              <a:rPr lang="cs-CZ" dirty="0"/>
              <a:t>Frekvence – počet impulzů za 1 sekundu (kHz, MHz, GHz)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2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10405"/>
            <a:ext cx="9905998" cy="1478570"/>
          </a:xfrm>
        </p:spPr>
        <p:txBody>
          <a:bodyPr/>
          <a:lstStyle/>
          <a:p>
            <a:r>
              <a:rPr lang="cs-CZ" dirty="0"/>
              <a:t>Sběrnice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9592"/>
            <a:ext cx="9905999" cy="5029200"/>
          </a:xfrm>
        </p:spPr>
        <p:txBody>
          <a:bodyPr>
            <a:normAutofit/>
          </a:bodyPr>
          <a:lstStyle/>
          <a:p>
            <a:r>
              <a:rPr lang="cs-CZ" dirty="0"/>
              <a:t>Rozdělení:</a:t>
            </a:r>
          </a:p>
          <a:p>
            <a:pPr lvl="1"/>
            <a:r>
              <a:rPr lang="cs-CZ" dirty="0"/>
              <a:t>Podle druhu přenášených signálů</a:t>
            </a:r>
          </a:p>
          <a:p>
            <a:pPr lvl="2"/>
            <a:r>
              <a:rPr lang="cs-CZ" dirty="0"/>
              <a:t>Datové, adresové, řídící a stavové</a:t>
            </a:r>
          </a:p>
          <a:p>
            <a:pPr lvl="1"/>
            <a:r>
              <a:rPr lang="cs-CZ" dirty="0"/>
              <a:t>Podle počtu vodičů</a:t>
            </a:r>
          </a:p>
          <a:p>
            <a:pPr lvl="2"/>
            <a:r>
              <a:rPr lang="cs-CZ" dirty="0"/>
              <a:t>Sériové (1bit), paralelní (více než 1 bit)</a:t>
            </a:r>
          </a:p>
          <a:p>
            <a:pPr lvl="1"/>
            <a:r>
              <a:rPr lang="cs-CZ" dirty="0"/>
              <a:t>Podle směru přenosu</a:t>
            </a:r>
          </a:p>
          <a:p>
            <a:pPr lvl="2"/>
            <a:r>
              <a:rPr lang="cs-CZ" dirty="0"/>
              <a:t>Jednosměrné, obousměrné</a:t>
            </a:r>
          </a:p>
          <a:p>
            <a:pPr lvl="1"/>
            <a:r>
              <a:rPr lang="cs-CZ" dirty="0"/>
              <a:t>Podle synchronizace přenosu</a:t>
            </a:r>
          </a:p>
          <a:p>
            <a:pPr lvl="2"/>
            <a:r>
              <a:rPr lang="cs-CZ" dirty="0"/>
              <a:t>Synchronní, Asynchronní</a:t>
            </a:r>
          </a:p>
          <a:p>
            <a:pPr lvl="1"/>
            <a:r>
              <a:rPr lang="cs-CZ" dirty="0"/>
              <a:t>Podle napojení na obvody čipové sady</a:t>
            </a:r>
          </a:p>
          <a:p>
            <a:pPr lvl="2"/>
            <a:r>
              <a:rPr lang="cs-CZ" dirty="0"/>
              <a:t>Lokální, systémová</a:t>
            </a:r>
          </a:p>
        </p:txBody>
      </p:sp>
    </p:spTree>
    <p:extLst>
      <p:ext uri="{BB962C8B-B14F-4D97-AF65-F5344CB8AC3E}">
        <p14:creationId xmlns:p14="http://schemas.microsoft.com/office/powerpoint/2010/main" val="18955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ISA</a:t>
            </a:r>
          </a:p>
          <a:p>
            <a:r>
              <a:rPr lang="cs-CZ" dirty="0"/>
              <a:t>MCA</a:t>
            </a:r>
          </a:p>
          <a:p>
            <a:r>
              <a:rPr lang="cs-CZ" dirty="0"/>
              <a:t>EISE</a:t>
            </a:r>
          </a:p>
          <a:p>
            <a:r>
              <a:rPr lang="cs-CZ" dirty="0"/>
              <a:t>AGP</a:t>
            </a:r>
          </a:p>
          <a:p>
            <a:r>
              <a:rPr lang="cs-CZ" dirty="0"/>
              <a:t>PCI</a:t>
            </a:r>
          </a:p>
          <a:p>
            <a:r>
              <a:rPr lang="cs-CZ" dirty="0"/>
              <a:t>PCI-Express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6" y="3059113"/>
            <a:ext cx="399097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11643"/>
            <a:ext cx="3624951" cy="2247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6" y="3074194"/>
            <a:ext cx="2794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Rozhraní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I/O</a:t>
            </a:r>
          </a:p>
          <a:p>
            <a:r>
              <a:rPr lang="cs-CZ" dirty="0"/>
              <a:t>Porty:</a:t>
            </a:r>
          </a:p>
          <a:p>
            <a:pPr lvl="1"/>
            <a:r>
              <a:rPr lang="cs-CZ" dirty="0"/>
              <a:t>Sériový port</a:t>
            </a:r>
          </a:p>
          <a:p>
            <a:pPr lvl="1"/>
            <a:r>
              <a:rPr lang="cs-CZ" dirty="0"/>
              <a:t>Parelelní port</a:t>
            </a:r>
          </a:p>
          <a:p>
            <a:pPr lvl="1"/>
            <a:r>
              <a:rPr lang="cs-CZ" dirty="0"/>
              <a:t>USB</a:t>
            </a:r>
          </a:p>
          <a:p>
            <a:pPr lvl="1"/>
            <a:r>
              <a:rPr lang="cs-CZ" dirty="0"/>
              <a:t>FireWire</a:t>
            </a:r>
          </a:p>
          <a:p>
            <a:pPr lvl="1"/>
            <a:r>
              <a:rPr lang="cs-CZ" dirty="0"/>
              <a:t>PS/2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2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Rozhraní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12165"/>
          </a:xfrm>
        </p:spPr>
        <p:txBody>
          <a:bodyPr>
            <a:normAutofit lnSpcReduction="10000"/>
          </a:bodyPr>
          <a:lstStyle/>
          <a:p>
            <a:r>
              <a:rPr lang="cs-CZ" dirty="0"/>
              <a:t>Sériový port</a:t>
            </a:r>
          </a:p>
          <a:p>
            <a:pPr lvl="1"/>
            <a:r>
              <a:rPr lang="cs-CZ" dirty="0"/>
              <a:t>COM 1,2</a:t>
            </a:r>
          </a:p>
          <a:p>
            <a:pPr lvl="1"/>
            <a:r>
              <a:rPr lang="cs-CZ" dirty="0"/>
              <a:t>Tiskárny, druhý PC, modemu, myš, atd...</a:t>
            </a:r>
          </a:p>
          <a:p>
            <a:r>
              <a:rPr lang="cs-CZ" dirty="0"/>
              <a:t>Paralelní port</a:t>
            </a:r>
          </a:p>
          <a:p>
            <a:pPr lvl="1"/>
            <a:r>
              <a:rPr lang="cs-CZ" dirty="0"/>
              <a:t>LPT 1,2</a:t>
            </a:r>
          </a:p>
          <a:p>
            <a:pPr lvl="1"/>
            <a:r>
              <a:rPr lang="cs-CZ" dirty="0"/>
              <a:t>Tiskárny, HW klíče</a:t>
            </a:r>
          </a:p>
          <a:p>
            <a:r>
              <a:rPr lang="cs-CZ" dirty="0"/>
              <a:t>PS/2</a:t>
            </a:r>
          </a:p>
          <a:p>
            <a:pPr lvl="1"/>
            <a:r>
              <a:rPr lang="cs-CZ" dirty="0"/>
              <a:t>Šestikolíkový mini-DIN</a:t>
            </a:r>
          </a:p>
          <a:p>
            <a:pPr lvl="1"/>
            <a:r>
              <a:rPr lang="cs-CZ" dirty="0"/>
              <a:t>Klávesnice, Trackball, myš, čtečka QR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86" y="4937263"/>
            <a:ext cx="424815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87" y="1567497"/>
            <a:ext cx="2726949" cy="154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35" y="3110637"/>
            <a:ext cx="2435501" cy="18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39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Obsah prezentace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62470"/>
          </a:xfrm>
        </p:spPr>
        <p:txBody>
          <a:bodyPr>
            <a:normAutofit/>
          </a:bodyPr>
          <a:lstStyle/>
          <a:p>
            <a:r>
              <a:rPr lang="cs-CZ" dirty="0"/>
              <a:t>Základní informace</a:t>
            </a:r>
          </a:p>
          <a:p>
            <a:r>
              <a:rPr lang="cs-CZ" dirty="0"/>
              <a:t>Formáty</a:t>
            </a:r>
          </a:p>
          <a:p>
            <a:r>
              <a:rPr lang="cs-CZ" dirty="0"/>
              <a:t>Chipset</a:t>
            </a:r>
          </a:p>
          <a:p>
            <a:r>
              <a:rPr lang="cs-CZ" dirty="0"/>
              <a:t>Popis rozhraní a sběrnic</a:t>
            </a:r>
          </a:p>
          <a:p>
            <a:r>
              <a:rPr lang="cs-CZ" dirty="0"/>
              <a:t>BIOS a UEFI</a:t>
            </a:r>
          </a:p>
          <a:p>
            <a:r>
              <a:rPr lang="cs-CZ" dirty="0"/>
              <a:t>Integrované komponenty základní desky</a:t>
            </a:r>
          </a:p>
          <a:p>
            <a:r>
              <a:rPr lang="cs-CZ" dirty="0"/>
              <a:t>Skříň počítače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1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Rozhraní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60644"/>
          </a:xfrm>
        </p:spPr>
        <p:txBody>
          <a:bodyPr>
            <a:normAutofit/>
          </a:bodyPr>
          <a:lstStyle/>
          <a:p>
            <a:r>
              <a:rPr lang="cs-CZ" dirty="0"/>
              <a:t>FireWire</a:t>
            </a:r>
          </a:p>
          <a:p>
            <a:pPr lvl="1"/>
            <a:r>
              <a:rPr lang="cs-CZ" sz="2400" dirty="0"/>
              <a:t>Mnoho verzí, Apple</a:t>
            </a:r>
          </a:p>
          <a:p>
            <a:pPr lvl="1"/>
            <a:r>
              <a:rPr lang="cs-CZ" sz="2400" dirty="0"/>
              <a:t>Digitální videokamery, externí disky, optické mechaniky</a:t>
            </a:r>
          </a:p>
          <a:p>
            <a:r>
              <a:rPr lang="cs-CZ" dirty="0"/>
              <a:t>USB</a:t>
            </a:r>
          </a:p>
          <a:p>
            <a:pPr lvl="1"/>
            <a:r>
              <a:rPr lang="cs-CZ" sz="2400" dirty="0"/>
              <a:t>Univerzální sériová sběrnice, nejpoužívanější</a:t>
            </a:r>
          </a:p>
          <a:p>
            <a:pPr lvl="1"/>
            <a:r>
              <a:rPr lang="cs-CZ" sz="2400" dirty="0"/>
              <a:t>Tiskárny, myši, klávesnice, modemy, fotoaparáty atd...</a:t>
            </a:r>
          </a:p>
          <a:p>
            <a:pPr lvl="1"/>
            <a:r>
              <a:rPr lang="cs-CZ" sz="2400" dirty="0"/>
              <a:t>1,5 Mbit/s – 5 Gbit/s</a:t>
            </a:r>
          </a:p>
          <a:p>
            <a:pPr lvl="1"/>
            <a:r>
              <a:rPr lang="cs-CZ" sz="2400" dirty="0"/>
              <a:t>5V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61" y="1756948"/>
            <a:ext cx="4095750" cy="149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44" y="3064855"/>
            <a:ext cx="3132068" cy="34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BIOS a UEFI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Základní vybavení PC</a:t>
            </a:r>
          </a:p>
          <a:p>
            <a:r>
              <a:rPr lang="cs-CZ" dirty="0"/>
              <a:t>Startuje se při každém spuštění</a:t>
            </a:r>
          </a:p>
          <a:p>
            <a:r>
              <a:rPr lang="cs-CZ" dirty="0"/>
              <a:t>Aktivuje přídavné karty</a:t>
            </a:r>
          </a:p>
          <a:p>
            <a:r>
              <a:rPr lang="cs-CZ" dirty="0"/>
              <a:t>Polovodičová pamět</a:t>
            </a:r>
          </a:p>
          <a:p>
            <a:r>
              <a:rPr lang="cs-CZ" dirty="0"/>
              <a:t>HW - Paměť. čip na MB</a:t>
            </a:r>
          </a:p>
          <a:p>
            <a:r>
              <a:rPr lang="cs-CZ" dirty="0"/>
              <a:t>SW – Sada programů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4" y="1749287"/>
            <a:ext cx="4865267" cy="40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4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Nonvolatilní paměť</a:t>
            </a:r>
          </a:p>
          <a:p>
            <a:r>
              <a:rPr lang="cs-CZ" dirty="0"/>
              <a:t>SETUP</a:t>
            </a:r>
          </a:p>
          <a:p>
            <a:r>
              <a:rPr lang="cs-CZ" dirty="0"/>
              <a:t>POST</a:t>
            </a:r>
          </a:p>
          <a:p>
            <a:r>
              <a:rPr lang="cs-CZ" dirty="0"/>
              <a:t>Má tři vrstvy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30" y="3359635"/>
            <a:ext cx="4174013" cy="257071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22" y="1357803"/>
            <a:ext cx="3867813" cy="24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UEFI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Novější, hezčí a přehlednější</a:t>
            </a:r>
          </a:p>
          <a:p>
            <a:r>
              <a:rPr lang="cs-CZ" dirty="0"/>
              <a:t>Možnost pohybování se myší</a:t>
            </a:r>
          </a:p>
          <a:p>
            <a:r>
              <a:rPr lang="cs-CZ" dirty="0"/>
              <a:t>Schnopnost využít nové procesory</a:t>
            </a:r>
          </a:p>
          <a:p>
            <a:r>
              <a:rPr lang="cs-CZ" dirty="0"/>
              <a:t>Secure boot</a:t>
            </a:r>
          </a:p>
          <a:p>
            <a:r>
              <a:rPr lang="cs-CZ" dirty="0"/>
              <a:t>GTP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55" y="1263306"/>
            <a:ext cx="5605965" cy="45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9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Chlazení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Odvod tepla</a:t>
            </a:r>
          </a:p>
          <a:p>
            <a:r>
              <a:rPr lang="cs-CZ" dirty="0"/>
              <a:t>Pasivní chlazení</a:t>
            </a:r>
          </a:p>
          <a:p>
            <a:r>
              <a:rPr lang="cs-CZ" dirty="0"/>
              <a:t>Aktivní chlazení</a:t>
            </a:r>
          </a:p>
          <a:p>
            <a:r>
              <a:rPr lang="cs-CZ" dirty="0"/>
              <a:t>Kombinované</a:t>
            </a:r>
          </a:p>
          <a:p>
            <a:r>
              <a:rPr lang="cs-CZ" dirty="0"/>
              <a:t>Vodní chlazení</a:t>
            </a:r>
          </a:p>
        </p:txBody>
      </p:sp>
    </p:spTree>
    <p:extLst>
      <p:ext uri="{BB962C8B-B14F-4D97-AF65-F5344CB8AC3E}">
        <p14:creationId xmlns:p14="http://schemas.microsoft.com/office/powerpoint/2010/main" val="112640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Pasivní chlazení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Kovová, nepohyblivá součást</a:t>
            </a:r>
          </a:p>
          <a:p>
            <a:r>
              <a:rPr lang="cs-CZ" dirty="0"/>
              <a:t>Teplovodivé materiály</a:t>
            </a:r>
          </a:p>
          <a:p>
            <a:r>
              <a:rPr lang="cs-CZ" dirty="0"/>
              <a:t>Tiché</a:t>
            </a:r>
          </a:p>
          <a:p>
            <a:r>
              <a:rPr lang="cs-CZ" dirty="0"/>
              <a:t>Heatpipes</a:t>
            </a:r>
          </a:p>
          <a:p>
            <a:pPr lvl="1"/>
            <a:r>
              <a:rPr lang="cs-CZ" dirty="0"/>
              <a:t>Grafické karty, Procesory</a:t>
            </a:r>
          </a:p>
          <a:p>
            <a:pPr marL="457200" lvl="1" indent="0">
              <a:buNone/>
            </a:pPr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98" y="3717235"/>
            <a:ext cx="3104228" cy="2755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74" y="884583"/>
            <a:ext cx="3728537" cy="28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47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Aktivní chlazení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Chlazení proudění vzduchem</a:t>
            </a:r>
          </a:p>
          <a:p>
            <a:r>
              <a:rPr lang="cs-CZ" dirty="0"/>
              <a:t>Ventilátor</a:t>
            </a:r>
          </a:p>
          <a:p>
            <a:r>
              <a:rPr lang="cs-CZ" dirty="0"/>
              <a:t>Procesory, grafické karty, pevn</a:t>
            </a:r>
            <a:r>
              <a:rPr lang="en-US" dirty="0"/>
              <a:t>é</a:t>
            </a:r>
            <a:r>
              <a:rPr lang="cs-CZ" dirty="0"/>
              <a:t> disky a zdroje</a:t>
            </a:r>
          </a:p>
          <a:p>
            <a:r>
              <a:rPr lang="cs-CZ" dirty="0"/>
              <a:t>Hlučné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61" y="2249487"/>
            <a:ext cx="3614460" cy="33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Vodní chlazení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 z nejdražších</a:t>
            </a:r>
          </a:p>
          <a:p>
            <a:r>
              <a:rPr lang="cs-CZ" dirty="0"/>
              <a:t>Použítí skoro na vše</a:t>
            </a:r>
          </a:p>
          <a:p>
            <a:r>
              <a:rPr lang="cs-CZ" dirty="0"/>
              <a:t>Uzavřená soustava s chladící kapalinou</a:t>
            </a:r>
          </a:p>
          <a:p>
            <a:r>
              <a:rPr lang="cs-CZ" dirty="0"/>
              <a:t>Použití</a:t>
            </a:r>
            <a:r>
              <a:rPr lang="cs-CZ"/>
              <a:t>: CPU, GPU, HDD, RAM...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41" y="1848677"/>
            <a:ext cx="4605710" cy="27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3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Kombinované chlazení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 z nejpoužívanějších</a:t>
            </a:r>
          </a:p>
          <a:p>
            <a:r>
              <a:rPr lang="cs-CZ" dirty="0"/>
              <a:t>Kombinované = Aktivní + Pasivní</a:t>
            </a:r>
          </a:p>
          <a:p>
            <a:r>
              <a:rPr lang="cs-CZ" dirty="0"/>
              <a:t>Použití: CPU, GPU, Northbridge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58" y="2097088"/>
            <a:ext cx="28575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53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Integrované</a:t>
            </a:r>
            <a:r>
              <a:rPr lang="en-US" dirty="0"/>
              <a:t> </a:t>
            </a:r>
            <a:r>
              <a:rPr lang="en-US" dirty="0" err="1"/>
              <a:t>komponentny</a:t>
            </a:r>
            <a:r>
              <a:rPr lang="en-US" dirty="0"/>
              <a:t> </a:t>
            </a:r>
            <a:r>
              <a:rPr lang="en-US" dirty="0" err="1"/>
              <a:t>základní</a:t>
            </a:r>
            <a:r>
              <a:rPr lang="en-US" dirty="0"/>
              <a:t> </a:t>
            </a:r>
            <a:r>
              <a:rPr lang="en-US" dirty="0" err="1"/>
              <a:t>desky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9853"/>
          </a:xfrm>
        </p:spPr>
        <p:txBody>
          <a:bodyPr>
            <a:normAutofit/>
          </a:bodyPr>
          <a:lstStyle/>
          <a:p>
            <a:r>
              <a:rPr lang="en-US" dirty="0" err="1"/>
              <a:t>Prvky</a:t>
            </a:r>
            <a:r>
              <a:rPr lang="en-US" dirty="0"/>
              <a:t> </a:t>
            </a:r>
            <a:r>
              <a:rPr lang="en-US" dirty="0" err="1"/>
              <a:t>přímo</a:t>
            </a:r>
            <a:r>
              <a:rPr lang="en-US" dirty="0"/>
              <a:t> v </a:t>
            </a:r>
            <a:r>
              <a:rPr lang="en-US" dirty="0" err="1"/>
              <a:t>základní</a:t>
            </a:r>
            <a:r>
              <a:rPr lang="en-US" dirty="0"/>
              <a:t> </a:t>
            </a:r>
            <a:r>
              <a:rPr lang="en-US" dirty="0" err="1"/>
              <a:t>desce</a:t>
            </a:r>
            <a:endParaRPr lang="en-US" dirty="0"/>
          </a:p>
          <a:p>
            <a:r>
              <a:rPr lang="en-US" dirty="0" err="1"/>
              <a:t>Nekvalitní</a:t>
            </a:r>
            <a:endParaRPr lang="en-US" dirty="0"/>
          </a:p>
          <a:p>
            <a:r>
              <a:rPr lang="en-US" dirty="0" err="1"/>
              <a:t>Nejčastější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Grafické</a:t>
            </a:r>
            <a:r>
              <a:rPr lang="en-US" dirty="0"/>
              <a:t> </a:t>
            </a:r>
            <a:r>
              <a:rPr lang="en-US" dirty="0" err="1"/>
              <a:t>karty</a:t>
            </a:r>
            <a:endParaRPr lang="en-US" dirty="0"/>
          </a:p>
          <a:p>
            <a:pPr lvl="1"/>
            <a:r>
              <a:rPr lang="en-US" dirty="0" err="1"/>
              <a:t>Zvukové</a:t>
            </a:r>
            <a:r>
              <a:rPr lang="en-US" dirty="0"/>
              <a:t> </a:t>
            </a:r>
            <a:r>
              <a:rPr lang="en-US" dirty="0" err="1"/>
              <a:t>karty</a:t>
            </a:r>
            <a:endParaRPr lang="en-US" dirty="0"/>
          </a:p>
          <a:p>
            <a:pPr lvl="1"/>
            <a:r>
              <a:rPr lang="en-US" dirty="0" err="1"/>
              <a:t>Síťové</a:t>
            </a:r>
            <a:r>
              <a:rPr lang="en-US" dirty="0"/>
              <a:t> </a:t>
            </a:r>
            <a:r>
              <a:rPr lang="en-US" dirty="0" err="1"/>
              <a:t>karty</a:t>
            </a:r>
            <a:endParaRPr lang="en-US" dirty="0"/>
          </a:p>
          <a:p>
            <a:pPr lvl="1"/>
            <a:r>
              <a:rPr lang="en-US" dirty="0" err="1"/>
              <a:t>Modemy</a:t>
            </a:r>
            <a:endParaRPr lang="cs-CZ" dirty="0"/>
          </a:p>
          <a:p>
            <a:pPr lvl="1"/>
            <a:r>
              <a:rPr lang="cs-CZ" dirty="0"/>
              <a:t>Řadiče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81" y="2072535"/>
            <a:ext cx="2668231" cy="1947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81" y="4020344"/>
            <a:ext cx="2223058" cy="2223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62" y="3239085"/>
            <a:ext cx="3410619" cy="18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Základní infromace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Mainboard, Motherboard(MB)</a:t>
            </a:r>
          </a:p>
          <a:p>
            <a:r>
              <a:rPr lang="cs-CZ" dirty="0"/>
              <a:t>Propojuje jednotlivé součástky</a:t>
            </a:r>
          </a:p>
          <a:p>
            <a:r>
              <a:rPr lang="cs-CZ" dirty="0"/>
              <a:t>Napájení komponentů</a:t>
            </a:r>
          </a:p>
          <a:p>
            <a:r>
              <a:rPr lang="cs-CZ" dirty="0"/>
              <a:t>Umožňuje přenosy dat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t="4293" r="16097" b="3654"/>
          <a:stretch/>
        </p:blipFill>
        <p:spPr>
          <a:xfrm>
            <a:off x="5858194" y="3551698"/>
            <a:ext cx="3788229" cy="291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74" y="1262780"/>
            <a:ext cx="3049499" cy="22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9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Skříň počítače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Case, HW pro PC</a:t>
            </a:r>
          </a:p>
          <a:p>
            <a:r>
              <a:rPr lang="cs-CZ" dirty="0"/>
              <a:t>Slouží k upevnění dílů</a:t>
            </a:r>
          </a:p>
          <a:p>
            <a:r>
              <a:rPr lang="cs-CZ" dirty="0"/>
              <a:t>Většinou se vyrábí podle formátu zákl. Desky</a:t>
            </a:r>
          </a:p>
          <a:p>
            <a:r>
              <a:rPr lang="cs-CZ" dirty="0"/>
              <a:t>Druhy: Desktop, Tower a Bigtower, Midletower, Minitower</a:t>
            </a:r>
          </a:p>
        </p:txBody>
      </p:sp>
    </p:spTree>
    <p:extLst>
      <p:ext uri="{BB962C8B-B14F-4D97-AF65-F5344CB8AC3E}">
        <p14:creationId xmlns:p14="http://schemas.microsoft.com/office/powerpoint/2010/main" val="968864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Skříň počítače</a:t>
            </a:r>
            <a:endParaRPr lang="en-US" dirty="0"/>
          </a:p>
        </p:txBody>
      </p:sp>
      <p:sp>
        <p:nvSpPr>
          <p:cNvPr id="4" name="AutoShape 2" descr="Výsledek obrázku pro PC case desktop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99" y="2037453"/>
            <a:ext cx="4342296" cy="3256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60" y="4024175"/>
            <a:ext cx="3810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27" y="1304374"/>
            <a:ext cx="3450065" cy="27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2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otázky 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17" y="2097088"/>
            <a:ext cx="5230190" cy="3922643"/>
          </a:xfrm>
        </p:spPr>
      </p:pic>
    </p:spTree>
    <p:extLst>
      <p:ext uri="{BB962C8B-B14F-4D97-AF65-F5344CB8AC3E}">
        <p14:creationId xmlns:p14="http://schemas.microsoft.com/office/powerpoint/2010/main" val="117530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Odkazy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24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http://www.outech-havirov.cz/skola/files/knihovna_eltech/epo/chipset.pdf</a:t>
            </a:r>
            <a:endParaRPr lang="cs-CZ" dirty="0"/>
          </a:p>
          <a:p>
            <a:r>
              <a:rPr lang="en-US" dirty="0">
                <a:hlinkClick r:id="rId3"/>
              </a:rPr>
              <a:t>https://www.banan.cz/serialy/JavaServer-Page-a-Serverlety/Jak-funguje-zakladni-deska</a:t>
            </a:r>
            <a:endParaRPr lang="cs-CZ" dirty="0"/>
          </a:p>
          <a:p>
            <a:r>
              <a:rPr lang="en-US" dirty="0">
                <a:hlinkClick r:id="rId4"/>
              </a:rPr>
              <a:t>http://www.outech-havirov.cz/skola/files/knihovna_eltech/epo/mainboard.pdf</a:t>
            </a:r>
            <a:endParaRPr lang="cs-CZ" dirty="0"/>
          </a:p>
          <a:p>
            <a:r>
              <a:rPr lang="cs-CZ" dirty="0">
                <a:hlinkClick r:id="rId5"/>
              </a:rPr>
              <a:t>https://cs.wikipedia.org/wiki/Hlavn%C3%AD_strana</a:t>
            </a:r>
            <a:endParaRPr lang="cs-CZ" dirty="0"/>
          </a:p>
          <a:p>
            <a:r>
              <a:rPr lang="cs-CZ" dirty="0">
                <a:hlinkClick r:id="rId6"/>
              </a:rPr>
              <a:t>https://www.google.cz/imghp?hl=cs</a:t>
            </a:r>
            <a:endParaRPr lang="cs-CZ" dirty="0"/>
          </a:p>
          <a:p>
            <a:r>
              <a:rPr lang="cs-CZ" dirty="0">
                <a:hlinkClick r:id="rId7"/>
              </a:rPr>
              <a:t>http://www.outech-havirov.cz/skola/files/knihovna_eltech/epo/sbernice.pdf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54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Popis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85" y="1856790"/>
            <a:ext cx="6247253" cy="43633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05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Základní informace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cs-CZ" dirty="0"/>
              <a:t>CPU</a:t>
            </a:r>
          </a:p>
          <a:p>
            <a:r>
              <a:rPr lang="cs-CZ" dirty="0"/>
              <a:t>GPU</a:t>
            </a:r>
          </a:p>
          <a:p>
            <a:r>
              <a:rPr lang="cs-CZ" dirty="0"/>
              <a:t>Operační paměti</a:t>
            </a:r>
          </a:p>
          <a:p>
            <a:r>
              <a:rPr lang="cs-CZ" dirty="0"/>
              <a:t>Pevné disky</a:t>
            </a:r>
          </a:p>
          <a:p>
            <a:r>
              <a:rPr lang="cs-CZ" dirty="0"/>
              <a:t>Zvukové karty</a:t>
            </a:r>
          </a:p>
          <a:p>
            <a:r>
              <a:rPr lang="cs-CZ" dirty="0"/>
              <a:t>Atd...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7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Formáty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AT – Advanced Technology</a:t>
            </a:r>
          </a:p>
          <a:p>
            <a:r>
              <a:rPr lang="cs-CZ" dirty="0"/>
              <a:t>ATX – Advanced Technology Extended</a:t>
            </a:r>
          </a:p>
          <a:p>
            <a:r>
              <a:rPr lang="cs-CZ" dirty="0"/>
              <a:t>BTX – Balanced Technology Extended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Formát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Advanced Technology</a:t>
            </a:r>
          </a:p>
          <a:p>
            <a:r>
              <a:rPr lang="cs-CZ" dirty="0"/>
              <a:t>IBM</a:t>
            </a:r>
          </a:p>
          <a:p>
            <a:r>
              <a:rPr lang="cs-CZ" dirty="0"/>
              <a:t>Zastaralá</a:t>
            </a:r>
          </a:p>
          <a:p>
            <a:r>
              <a:rPr lang="cs-CZ" dirty="0"/>
              <a:t>1997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86" y="2006734"/>
            <a:ext cx="5645825" cy="37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Formát ATX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Advanced Technology Extended</a:t>
            </a:r>
          </a:p>
          <a:p>
            <a:r>
              <a:rPr lang="cs-CZ" dirty="0"/>
              <a:t>Intel 1995</a:t>
            </a:r>
          </a:p>
          <a:p>
            <a:r>
              <a:rPr lang="cs-CZ" dirty="0"/>
              <a:t>Následovník AT</a:t>
            </a:r>
          </a:p>
          <a:p>
            <a:r>
              <a:rPr lang="cs-CZ" dirty="0"/>
              <a:t>PC se dá vypínat Softwarově</a:t>
            </a:r>
          </a:p>
          <a:p>
            <a:r>
              <a:rPr lang="cs-CZ" dirty="0"/>
              <a:t>Formáty ATX: MicroATX, Mini-ITX, Nano-ITX...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46" y="2193236"/>
            <a:ext cx="3597965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Formát BTX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Balanced Technology Extended</a:t>
            </a:r>
          </a:p>
          <a:p>
            <a:r>
              <a:rPr lang="cs-CZ" dirty="0"/>
              <a:t>Intel 2004 – 2005</a:t>
            </a:r>
          </a:p>
          <a:p>
            <a:r>
              <a:rPr lang="cs-CZ" dirty="0"/>
              <a:t>„Nástupce“ ATX</a:t>
            </a:r>
          </a:p>
          <a:p>
            <a:r>
              <a:rPr lang="cs-CZ" dirty="0"/>
              <a:t>2006</a:t>
            </a:r>
          </a:p>
          <a:p>
            <a:r>
              <a:rPr lang="cs-CZ" dirty="0"/>
              <a:t>Formáty BTX: MicroBTX, PicoBTX...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319061"/>
            <a:ext cx="5401056" cy="25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13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534</TotalTime>
  <Words>1766</Words>
  <Application>Microsoft Office PowerPoint</Application>
  <PresentationFormat>Widescreen</PresentationFormat>
  <Paragraphs>329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Tw Cen MT</vt:lpstr>
      <vt:lpstr>Circuit</vt:lpstr>
      <vt:lpstr>Základní deska</vt:lpstr>
      <vt:lpstr>Obsah prezentace</vt:lpstr>
      <vt:lpstr>Základní infromace</vt:lpstr>
      <vt:lpstr>Popis</vt:lpstr>
      <vt:lpstr>Základní informace</vt:lpstr>
      <vt:lpstr>Formáty</vt:lpstr>
      <vt:lpstr>Formát AT</vt:lpstr>
      <vt:lpstr>Formát ATX</vt:lpstr>
      <vt:lpstr>Formát BTX</vt:lpstr>
      <vt:lpstr>Chipset</vt:lpstr>
      <vt:lpstr>Chipset - Northbridge</vt:lpstr>
      <vt:lpstr>Chipset - Southbridge</vt:lpstr>
      <vt:lpstr>Chipset</vt:lpstr>
      <vt:lpstr>Popis rozhraní a sběrnic</vt:lpstr>
      <vt:lpstr>Sběrnice</vt:lpstr>
      <vt:lpstr>Sběrnice</vt:lpstr>
      <vt:lpstr>Sběrnice</vt:lpstr>
      <vt:lpstr>Rozhraní</vt:lpstr>
      <vt:lpstr>Rozhraní</vt:lpstr>
      <vt:lpstr>Rozhraní</vt:lpstr>
      <vt:lpstr>BIOS a UEFI</vt:lpstr>
      <vt:lpstr>BIOS</vt:lpstr>
      <vt:lpstr>UEFI</vt:lpstr>
      <vt:lpstr>Chlazení</vt:lpstr>
      <vt:lpstr>Pasivní chlazení</vt:lpstr>
      <vt:lpstr>Aktivní chlazení</vt:lpstr>
      <vt:lpstr>Vodní chlazení</vt:lpstr>
      <vt:lpstr>Kombinované chlazení</vt:lpstr>
      <vt:lpstr>Integrované komponentny základní desky</vt:lpstr>
      <vt:lpstr>Skříň počítače</vt:lpstr>
      <vt:lpstr>Skříň počítače</vt:lpstr>
      <vt:lpstr>otázky ?</vt:lpstr>
      <vt:lpstr>Odkazy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Základní deska</dc:title>
  <dc:creator>Jakub Urban</dc:creator>
  <cp:lastModifiedBy> </cp:lastModifiedBy>
  <cp:revision>45</cp:revision>
  <dcterms:created xsi:type="dcterms:W3CDTF">2018-10-17T14:24:55Z</dcterms:created>
  <dcterms:modified xsi:type="dcterms:W3CDTF">2019-01-16T20:56:16Z</dcterms:modified>
</cp:coreProperties>
</file>